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9144000"/>
  <p:notesSz cx="6858000" cy="9144000"/>
  <p:embeddedFontLst>
    <p:embeddedFont>
      <p:font typeface="Ubuntu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812981-6CDA-4F6D-8697-43A1E289A380}">
  <a:tblStyle styleId="{51812981-6CDA-4F6D-8697-43A1E289A3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Ubuntu-bold.fntdata"/><Relationship Id="rId10" Type="http://schemas.openxmlformats.org/officeDocument/2006/relationships/slide" Target="slides/slide5.xml"/><Relationship Id="rId54" Type="http://schemas.openxmlformats.org/officeDocument/2006/relationships/font" Target="fonts/Ubuntu-regular.fntdata"/><Relationship Id="rId13" Type="http://schemas.openxmlformats.org/officeDocument/2006/relationships/slide" Target="slides/slide8.xml"/><Relationship Id="rId57" Type="http://schemas.openxmlformats.org/officeDocument/2006/relationships/font" Target="fonts/Ubuntu-boldItalic.fntdata"/><Relationship Id="rId12" Type="http://schemas.openxmlformats.org/officeDocument/2006/relationships/slide" Target="slides/slide7.xml"/><Relationship Id="rId56" Type="http://schemas.openxmlformats.org/officeDocument/2006/relationships/font" Target="fonts/Ubuntu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092aa245_0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092aa24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1008b386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1008b3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1008b386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1008b38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092aa245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092aa24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1008b386_0_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1008b3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1008b386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1008b38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092aa245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092aa24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092aa245_0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092aa24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092aa245_0_1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092aa24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092aa245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092aa24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f95ab154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f95ab1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092aa245_0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092aa24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092aa245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092aa24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092aa245_0_1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092aa24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092aa245_0_2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092aa24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092aa245_0_1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092aa24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0bad67fe_1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0bad67f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092aa245_0_2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092aa24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092aa245_0_2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092aa24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092aa245_0_2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092aa24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1008b386_0_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51008b38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0bad67fe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0bad67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092aa245_0_2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5092aa24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092aa245_0_2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092aa24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092aa245_0_2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092aa24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092aa245_0_2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092aa24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092aa245_0_3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5092aa24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092aa245_0_3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5092aa24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092aa245_0_3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092aa24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092aa245_0_2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5092aa24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092aa245_0_3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092aa245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092aa245_0_3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5092aa245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5092aa245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5092aa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092aa245_0_3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092aa24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092aa245_0_3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5092aa24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092aa245_0_3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092aa245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5092aa245_0_3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5092aa24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5092aa245_0_4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5092aa245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092aa245_0_4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5092aa245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092aa245_0_4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5092aa245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092aa245_0_4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092aa245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008b386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008b38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092aa245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092aa24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092aa245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092aa2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092aa245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092aa2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092aa245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092aa2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1008b38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1008b3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jpg"/><Relationship Id="rId4" Type="http://schemas.openxmlformats.org/officeDocument/2006/relationships/image" Target="../media/image24.jp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000" y="2654347"/>
            <a:ext cx="2196800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41" y="2810079"/>
            <a:ext cx="2627184" cy="125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463" y="2609362"/>
            <a:ext cx="1796585" cy="13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125" y="2494837"/>
            <a:ext cx="2627184" cy="1278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2"/>
          <p:cNvCxnSpPr/>
          <p:nvPr/>
        </p:nvCxnSpPr>
        <p:spPr>
          <a:xfrm>
            <a:off x="5876825" y="3278500"/>
            <a:ext cx="323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2"/>
          <p:cNvSpPr/>
          <p:nvPr/>
        </p:nvSpPr>
        <p:spPr>
          <a:xfrm>
            <a:off x="3547300" y="3116800"/>
            <a:ext cx="323400" cy="3234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7" name="Google Shape;137;p22"/>
          <p:cNvCxnSpPr>
            <a:stCxn id="136" idx="1"/>
            <a:endCxn id="136" idx="5"/>
          </p:cNvCxnSpPr>
          <p:nvPr/>
        </p:nvCxnSpPr>
        <p:spPr>
          <a:xfrm>
            <a:off x="3594661" y="3164161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2"/>
          <p:cNvCxnSpPr>
            <a:stCxn id="136" idx="3"/>
            <a:endCxn id="136" idx="7"/>
          </p:cNvCxnSpPr>
          <p:nvPr/>
        </p:nvCxnSpPr>
        <p:spPr>
          <a:xfrm flipH="1" rot="10800000">
            <a:off x="3594661" y="3164239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2046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DPM: </a:t>
            </a:r>
            <a:r>
              <a:rPr b="1" i="1" lang="en" sz="2000">
                <a:latin typeface="Times New Roman"/>
                <a:ea typeface="Times New Roman"/>
                <a:cs typeface="Times New Roman"/>
                <a:sym typeface="Times New Roman"/>
              </a:rPr>
              <a:t>Deformable Part Models</a:t>
            </a:r>
            <a:endParaRPr b="1"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76" y="1947500"/>
            <a:ext cx="8916449" cy="29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Sliding window, DPM, R-CNN all train region-based classifiers to perform detection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50" y="4619900"/>
            <a:ext cx="6333897" cy="21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000" y="2654347"/>
            <a:ext cx="2196800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41" y="2810079"/>
            <a:ext cx="2627184" cy="125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5463" y="2609362"/>
            <a:ext cx="1796585" cy="13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125" y="2494837"/>
            <a:ext cx="2627184" cy="1278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4"/>
          <p:cNvCxnSpPr/>
          <p:nvPr/>
        </p:nvCxnSpPr>
        <p:spPr>
          <a:xfrm>
            <a:off x="5876825" y="3278500"/>
            <a:ext cx="323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4"/>
          <p:cNvSpPr/>
          <p:nvPr/>
        </p:nvSpPr>
        <p:spPr>
          <a:xfrm>
            <a:off x="3547300" y="3116800"/>
            <a:ext cx="323400" cy="3234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7" name="Google Shape;157;p24"/>
          <p:cNvCxnSpPr>
            <a:stCxn id="156" idx="1"/>
            <a:endCxn id="156" idx="5"/>
          </p:cNvCxnSpPr>
          <p:nvPr/>
        </p:nvCxnSpPr>
        <p:spPr>
          <a:xfrm>
            <a:off x="3594661" y="3164161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4"/>
          <p:cNvCxnSpPr>
            <a:stCxn id="156" idx="3"/>
            <a:endCxn id="156" idx="7"/>
          </p:cNvCxnSpPr>
          <p:nvPr/>
        </p:nvCxnSpPr>
        <p:spPr>
          <a:xfrm flipH="1" rot="10800000">
            <a:off x="3594661" y="3164239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2046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DPM: </a:t>
            </a:r>
            <a:r>
              <a:rPr b="1" i="1" lang="en" sz="2000">
                <a:latin typeface="Times New Roman"/>
                <a:ea typeface="Times New Roman"/>
                <a:cs typeface="Times New Roman"/>
                <a:sym typeface="Times New Roman"/>
              </a:rPr>
              <a:t>Deformable Part Models</a:t>
            </a:r>
            <a:endParaRPr b="1"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2576100"/>
            <a:ext cx="8363400" cy="17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With YOLO, you only look once at an image to perform detection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2576100"/>
            <a:ext cx="8363400" cy="17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21708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YOLO: </a:t>
            </a:r>
            <a:r>
              <a:rPr b="1" i="1" lang="en" sz="2000">
                <a:latin typeface="Times New Roman"/>
                <a:ea typeface="Times New Roman"/>
                <a:cs typeface="Times New Roman"/>
                <a:sym typeface="Times New Roman"/>
              </a:rPr>
              <a:t>You Only Look Once</a:t>
            </a:r>
            <a:endParaRPr b="1"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 split the image into a grid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5746275" y="2021300"/>
            <a:ext cx="794100" cy="7797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0"/>
            <a:ext cx="9143999" cy="685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" name="Google Shape;215;p32"/>
          <p:cNvSpPr/>
          <p:nvPr/>
        </p:nvSpPr>
        <p:spPr>
          <a:xfrm>
            <a:off x="5753514" y="5168762"/>
            <a:ext cx="794100" cy="7797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/>
          <p:nvPr/>
        </p:nvSpPr>
        <p:spPr>
          <a:xfrm>
            <a:off x="5385325" y="4547925"/>
            <a:ext cx="1501500" cy="183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5674075" y="4923325"/>
            <a:ext cx="794100" cy="952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/>
          <p:nvPr/>
        </p:nvSpPr>
        <p:spPr>
          <a:xfrm>
            <a:off x="5385325" y="4547925"/>
            <a:ext cx="1501500" cy="183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/>
          <p:nvPr/>
        </p:nvSpPr>
        <p:spPr>
          <a:xfrm>
            <a:off x="5674075" y="4923325"/>
            <a:ext cx="794100" cy="952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850" y="1223375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also predicts a class probability.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48" y="1223375"/>
            <a:ext cx="5508301" cy="550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also predicts a class probability.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669100" y="4425025"/>
            <a:ext cx="1079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Dog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372400" y="1688250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Bicycle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7395200" y="18406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Car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7395200" y="56729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Dining Table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48" y="1223375"/>
            <a:ext cx="5508301" cy="550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Conditioned on object: P(Car | Object)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669100" y="4425025"/>
            <a:ext cx="1079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Dog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372400" y="1688250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Bicycle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7395200" y="18406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Car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7395200" y="56729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Dining Table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75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Then we combine the box and class predictions.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75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Finally we do NMS and threshold detections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Each cell predicts: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For each bounding box: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4 coordinates (x, y, w, h)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 confidence value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Some number of class </a:t>
            </a:r>
            <a:b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probabilities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For Pascal VOC: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7x7 grid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 bounding boxes / cell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20 classes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7 x 7 x (2 x 5 + 20) = 7 x 7 x 3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tensor = </a:t>
            </a: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1470 outputs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650" y="1849000"/>
            <a:ext cx="5551351" cy="36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This parameterization fixes the output size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Thus we can train one neural network to be a whole detection pipeline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9692"/>
            <a:ext cx="9143998" cy="3390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69" name="Google Shape;69;p15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{51812981-6CDA-4F6D-8697-43A1E289A380}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4" name="Google Shape;294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During training, match example to the right cell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/>
          <p:nvPr/>
        </p:nvSpPr>
        <p:spPr>
          <a:xfrm>
            <a:off x="1961600" y="3330150"/>
            <a:ext cx="1657500" cy="30717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2"/>
          <p:cNvSpPr/>
          <p:nvPr/>
        </p:nvSpPr>
        <p:spPr>
          <a:xfrm>
            <a:off x="2668725" y="4744375"/>
            <a:ext cx="243300" cy="2433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3" name="Google Shape;303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During training, match example to the right cell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/>
          <p:nvPr/>
        </p:nvSpPr>
        <p:spPr>
          <a:xfrm>
            <a:off x="2668725" y="4744375"/>
            <a:ext cx="243300" cy="2433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/>
          <p:nvPr/>
        </p:nvSpPr>
        <p:spPr>
          <a:xfrm>
            <a:off x="2615481" y="4379406"/>
            <a:ext cx="775500" cy="763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623400" y="41969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Dog = 1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Cat = 0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Bike = 0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2" name="Google Shape;312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Adjust that cell’s class prediction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/>
          <p:nvPr/>
        </p:nvSpPr>
        <p:spPr>
          <a:xfrm>
            <a:off x="2615481" y="4379406"/>
            <a:ext cx="775500" cy="763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Look at that cell’s predicted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Google Shape;329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Find the best one, adjust it, increase the confidence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6"/>
          <p:cNvSpPr/>
          <p:nvPr/>
        </p:nvSpPr>
        <p:spPr>
          <a:xfrm>
            <a:off x="1961600" y="3330150"/>
            <a:ext cx="1657500" cy="30717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6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6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Find the best one, adjust it, increase the confidence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47"/>
          <p:cNvCxnSpPr/>
          <p:nvPr/>
        </p:nvCxnSpPr>
        <p:spPr>
          <a:xfrm flipH="1">
            <a:off x="3923175" y="2402600"/>
            <a:ext cx="729900" cy="7299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" name="Google Shape;349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Find the best one, adjust it, increase the confidence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Google Shape;353;p48"/>
          <p:cNvCxnSpPr/>
          <p:nvPr/>
        </p:nvCxnSpPr>
        <p:spPr>
          <a:xfrm flipH="1">
            <a:off x="3923175" y="2402600"/>
            <a:ext cx="729900" cy="7299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9" name="Google Shape;359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other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9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9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49"/>
          <p:cNvCxnSpPr/>
          <p:nvPr/>
        </p:nvCxnSpPr>
        <p:spPr>
          <a:xfrm flipH="1">
            <a:off x="2630400" y="4521225"/>
            <a:ext cx="334800" cy="26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9" name="Google Shape;369;p5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other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0" name="Google Shape;3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0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0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50"/>
          <p:cNvCxnSpPr/>
          <p:nvPr/>
        </p:nvCxnSpPr>
        <p:spPr>
          <a:xfrm flipH="1">
            <a:off x="2630400" y="4521225"/>
            <a:ext cx="334800" cy="26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" name="Google Shape;379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Some cells don’t have any ground truth detections!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/>
          <p:nvPr/>
        </p:nvSpPr>
        <p:spPr>
          <a:xfrm>
            <a:off x="4972431" y="4379237"/>
            <a:ext cx="775500" cy="763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{51812981-6CDA-4F6D-8697-43A1E289A380}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7" name="Google Shape;387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Some cells don’t have any ground truth detections!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these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97" name="Google Shape;3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3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" name="Google Shape;405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these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6" name="Google Shape;4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4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4" name="Google Shape;414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Don’t adjust the class probabilities or coordinates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5" name="Google Shape;4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5"/>
          <p:cNvSpPr/>
          <p:nvPr/>
        </p:nvSpPr>
        <p:spPr>
          <a:xfrm>
            <a:off x="4972431" y="4379237"/>
            <a:ext cx="775500" cy="763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5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5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 train with standard tricks: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7592"/>
            <a:ext cx="9143998" cy="339041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Pretraining on Imagenet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-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SGD with decreasing learning rate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Extensive data augmentation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For details, see the paper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YOLO works across a variety of natural images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6863"/>
            <a:ext cx="325755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571" y="1424646"/>
            <a:ext cx="4928875" cy="27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938" y="3453297"/>
            <a:ext cx="2772125" cy="33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It also generalizes well to new domains (like art)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71575"/>
            <a:ext cx="3438525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637" y="4056695"/>
            <a:ext cx="3540826" cy="26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888" y="1356863"/>
            <a:ext cx="3000375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YOLO outperforms methods like DPM and R-CNN when generalizing to person detection in artwork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7" name="Google Shape;4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25" y="2374526"/>
            <a:ext cx="3609450" cy="280061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9"/>
          <p:cNvSpPr txBox="1"/>
          <p:nvPr/>
        </p:nvSpPr>
        <p:spPr>
          <a:xfrm>
            <a:off x="153325" y="5793600"/>
            <a:ext cx="91230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S. Ginosar, D. Haas, T. Brown, and J. Malik. Detecting people in cubist art. In Computer Vision-ECCV 2014 Workshops, pages 101–116. Springer, 2014.</a:t>
            </a:r>
            <a:endParaRPr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H. Cai, Q. Wu, T. Corradi, and P. Hall. The cross-depiction problem: Computer vision algorithms for recognising objects in artwork and in photographs.</a:t>
            </a:r>
            <a:endParaRPr i="1" sz="1100"/>
          </a:p>
        </p:txBody>
      </p:sp>
      <p:pic>
        <p:nvPicPr>
          <p:cNvPr id="449" name="Google Shape;44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9475" y="2777898"/>
            <a:ext cx="5069525" cy="130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7592"/>
            <a:ext cx="9143998" cy="33904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5" name="Google Shape;455;p60"/>
          <p:cNvGraphicFramePr/>
          <p:nvPr/>
        </p:nvGraphicFramePr>
        <p:xfrm>
          <a:off x="952500" y="1244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{51812981-6CDA-4F6D-8697-43A1E289A380}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63.4   69.0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56" name="Google Shape;456;p60"/>
          <p:cNvCxnSpPr/>
          <p:nvPr/>
        </p:nvCxnSpPr>
        <p:spPr>
          <a:xfrm flipH="1" rot="10800000">
            <a:off x="2811250" y="3671655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60"/>
          <p:cNvCxnSpPr/>
          <p:nvPr/>
        </p:nvCxnSpPr>
        <p:spPr>
          <a:xfrm>
            <a:off x="2811250" y="3671655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60"/>
          <p:cNvSpPr txBox="1"/>
          <p:nvPr>
            <p:ph type="title"/>
          </p:nvPr>
        </p:nvSpPr>
        <p:spPr>
          <a:xfrm>
            <a:off x="311700" y="3176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Code available!   </a:t>
            </a:r>
            <a:r>
              <a:rPr lang="en" u="sng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pjreddie.com/yolo</a:t>
            </a:r>
            <a:endParaRPr u="sng">
              <a:solidFill>
                <a:srgbClr val="0000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9" name="Google Shape;45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293" y="255575"/>
            <a:ext cx="763500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893" y="249900"/>
            <a:ext cx="763501" cy="77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6693" y="255575"/>
            <a:ext cx="763499" cy="7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81" name="Google Shape;81;p17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{51812981-6CDA-4F6D-8697-43A1E289A380}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" name="Google Shape;82;p17"/>
          <p:cNvSpPr txBox="1"/>
          <p:nvPr/>
        </p:nvSpPr>
        <p:spPr>
          <a:xfrm>
            <a:off x="2966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⅓ Mile, 1760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7"/>
          <p:cNvCxnSpPr>
            <a:stCxn id="83" idx="3"/>
          </p:cNvCxnSpPr>
          <p:nvPr/>
        </p:nvCxnSpPr>
        <p:spPr>
          <a:xfrm>
            <a:off x="2544306" y="6069262"/>
            <a:ext cx="65661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90" name="Google Shape;90;p18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{51812981-6CDA-4F6D-8697-43A1E289A380}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" name="Google Shape;91;p18"/>
          <p:cNvSpPr txBox="1"/>
          <p:nvPr/>
        </p:nvSpPr>
        <p:spPr>
          <a:xfrm>
            <a:off x="2966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176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8"/>
          <p:cNvCxnSpPr>
            <a:stCxn id="92" idx="3"/>
          </p:cNvCxnSpPr>
          <p:nvPr/>
        </p:nvCxnSpPr>
        <p:spPr>
          <a:xfrm>
            <a:off x="2544306" y="6069262"/>
            <a:ext cx="43695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99" name="Google Shape;99;p19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{51812981-6CDA-4F6D-8697-43A1E289A380}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" name="Google Shape;100;p19"/>
          <p:cNvSpPr txBox="1"/>
          <p:nvPr/>
        </p:nvSpPr>
        <p:spPr>
          <a:xfrm>
            <a:off x="27878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12</a:t>
            </a:r>
            <a:r>
              <a:rPr lang="en" sz="3600">
                <a:latin typeface="Ubuntu"/>
                <a:ea typeface="Ubuntu"/>
                <a:cs typeface="Ubuntu"/>
                <a:sym typeface="Ubuntu"/>
              </a:rPr>
              <a:t>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9"/>
          <p:cNvCxnSpPr>
            <a:stCxn id="101" idx="3"/>
          </p:cNvCxnSpPr>
          <p:nvPr/>
        </p:nvCxnSpPr>
        <p:spPr>
          <a:xfrm>
            <a:off x="2544306" y="6069262"/>
            <a:ext cx="26187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9"/>
          <p:cNvCxnSpPr/>
          <p:nvPr/>
        </p:nvCxnSpPr>
        <p:spPr>
          <a:xfrm>
            <a:off x="275106" y="5117687"/>
            <a:ext cx="19941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9"/>
          <p:cNvSpPr txBox="1"/>
          <p:nvPr/>
        </p:nvSpPr>
        <p:spPr>
          <a:xfrm>
            <a:off x="698850" y="4644425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8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 feet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 rot="10800000">
            <a:off x="311706" y="4891637"/>
            <a:ext cx="0" cy="4521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9"/>
          <p:cNvCxnSpPr/>
          <p:nvPr/>
        </p:nvCxnSpPr>
        <p:spPr>
          <a:xfrm rot="10800000">
            <a:off x="2269206" y="4891637"/>
            <a:ext cx="0" cy="4521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12" name="Google Shape;112;p20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{51812981-6CDA-4F6D-8697-43A1E289A380}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" name="Google Shape;113;p20"/>
          <p:cNvSpPr txBox="1"/>
          <p:nvPr/>
        </p:nvSpPr>
        <p:spPr>
          <a:xfrm>
            <a:off x="2375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2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0"/>
          <p:cNvCxnSpPr>
            <a:stCxn id="114" idx="3"/>
          </p:cNvCxnSpPr>
          <p:nvPr/>
        </p:nvCxnSpPr>
        <p:spPr>
          <a:xfrm>
            <a:off x="2544306" y="6069262"/>
            <a:ext cx="678300" cy="81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21" name="Google Shape;121;p21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{51812981-6CDA-4F6D-8697-43A1E289A380}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63.4   69.0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" name="Google Shape;122;p21"/>
          <p:cNvSpPr txBox="1"/>
          <p:nvPr/>
        </p:nvSpPr>
        <p:spPr>
          <a:xfrm>
            <a:off x="2375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2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1"/>
          <p:cNvCxnSpPr>
            <a:stCxn id="123" idx="3"/>
          </p:cNvCxnSpPr>
          <p:nvPr/>
        </p:nvCxnSpPr>
        <p:spPr>
          <a:xfrm>
            <a:off x="2544306" y="6069262"/>
            <a:ext cx="678300" cy="81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1"/>
          <p:cNvCxnSpPr/>
          <p:nvPr/>
        </p:nvCxnSpPr>
        <p:spPr>
          <a:xfrm flipH="1" rot="10800000">
            <a:off x="2811250" y="4405000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1"/>
          <p:cNvCxnSpPr/>
          <p:nvPr/>
        </p:nvCxnSpPr>
        <p:spPr>
          <a:xfrm>
            <a:off x="2811250" y="4405000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